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76" r:id="rId17"/>
    <p:sldId id="277" r:id="rId18"/>
    <p:sldId id="268" r:id="rId19"/>
    <p:sldId id="269" r:id="rId20"/>
    <p:sldId id="270" r:id="rId21"/>
    <p:sldId id="271" r:id="rId22"/>
    <p:sldId id="272" r:id="rId23"/>
    <p:sldId id="273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9" r:id="rId34"/>
    <p:sldId id="287" r:id="rId35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B6F43-5028-4CDF-8696-164EE381F4B4}" v="65" dt="2020-02-21T15:08:21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750" y="1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88EDE2F6-7024-4BEF-96CD-7F449DA84B63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9305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750" y="9429305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9D4C89C2-6E31-4BDE-B44D-5497764315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72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81BF9B5D-15F5-4C5C-97D6-BF68969BEA76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C632A4F5-63E7-4B3F-BC1E-47303F853D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310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DE1C-B638-4B44-B5A8-A308347E2F26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8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F271-D6A9-4484-A883-3E66B62A6336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3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0705-F794-4671-A809-1C98E4D59BF9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77F-0F59-4108-ACD5-09C37E36CB08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9924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6B69-F6D4-424F-8B0B-28D41B1F7200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6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77F-0F59-4108-ACD5-09C37E36CB08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3565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77F-0F59-4108-ACD5-09C37E36CB08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5399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EA11-313A-4796-894E-9551B062EE7D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7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F860-FC8D-4F3C-971C-BB44E1588EE0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0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77F-0F59-4108-ACD5-09C37E36CB08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01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77F-0F59-4108-ACD5-09C37E36CB08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6237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977F-0F59-4108-ACD5-09C37E36CB08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9E383F-51CF-456C-9F5D-B4F392882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968" y="59196"/>
            <a:ext cx="7507261" cy="5225327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0070C0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IT in PE </a:t>
            </a:r>
            <a:br>
              <a:rPr lang="en-US" altLang="zh-TW" sz="7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zh-TW" altLang="en-US" sz="7200" dirty="0">
                <a:latin typeface="+mj-ea"/>
              </a:rPr>
              <a:t>网上学习平台</a:t>
            </a:r>
            <a:br>
              <a:rPr lang="en-US" altLang="zh-TW" sz="7200" dirty="0">
                <a:latin typeface="+mj-ea"/>
              </a:rPr>
            </a:br>
            <a:r>
              <a:rPr lang="zh-TW" altLang="en-US" sz="7200" dirty="0">
                <a:latin typeface="+mj-ea"/>
              </a:rPr>
              <a:t>教师使用手册</a:t>
            </a:r>
            <a:endParaRPr lang="zh-HK" altLang="en-US" sz="7200" dirty="0">
              <a:latin typeface="+mj-ea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D5AAFA3-DEC0-4CA8-9251-A86837F05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192" y="4619963"/>
            <a:ext cx="4457087" cy="1371405"/>
          </a:xfrm>
        </p:spPr>
        <p:txBody>
          <a:bodyPr>
            <a:normAutofit/>
          </a:bodyPr>
          <a:lstStyle/>
          <a:p>
            <a:pPr algn="l"/>
            <a:endParaRPr lang="en-US" altLang="zh-TW" sz="1800" dirty="0"/>
          </a:p>
          <a:p>
            <a:pPr algn="l"/>
            <a:r>
              <a:rPr lang="zh-TW" altLang="en-US" b="1" dirty="0"/>
              <a:t>教育局 课程发展处体育组</a:t>
            </a:r>
            <a:endParaRPr lang="en-US" altLang="zh-TW" b="1" dirty="0"/>
          </a:p>
          <a:p>
            <a:pPr algn="l"/>
            <a:r>
              <a:rPr lang="en-US" altLang="zh-HK" b="1" dirty="0"/>
              <a:t>2020</a:t>
            </a:r>
            <a:r>
              <a:rPr lang="zh-TW" altLang="en-US" b="1" dirty="0"/>
              <a:t>年</a:t>
            </a:r>
            <a:r>
              <a:rPr lang="en-US" altLang="zh-TW" b="1" dirty="0"/>
              <a:t>7</a:t>
            </a:r>
            <a:r>
              <a:rPr lang="zh-TW" altLang="en-US" b="1" dirty="0"/>
              <a:t>月</a:t>
            </a:r>
            <a:endParaRPr lang="zh-HK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F2B6E9-B588-4426-A268-F0F38A5CC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7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0FFCA6-266B-4A22-8968-A02B3D39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29"/>
            <a:ext cx="10515600" cy="161776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在页面顶端按 </a:t>
            </a:r>
            <a:r>
              <a:rPr lang="en-US" altLang="zh-TW" sz="3200" dirty="0"/>
              <a:t>“</a:t>
            </a:r>
            <a:r>
              <a:rPr lang="zh-TW" altLang="en-US" sz="3200" dirty="0">
                <a:highlight>
                  <a:srgbClr val="C0C0C0"/>
                </a:highlight>
              </a:rPr>
              <a:t>成员</a:t>
            </a:r>
            <a:r>
              <a:rPr lang="en-US" altLang="zh-TW" sz="3200" dirty="0"/>
              <a:t>”</a:t>
            </a:r>
            <a:r>
              <a:rPr lang="zh-TW" altLang="en-US" sz="3200" dirty="0"/>
              <a:t>以加入老师及学生</a:t>
            </a:r>
            <a:endParaRPr lang="zh-HK" altLang="en-US" sz="3200" dirty="0"/>
          </a:p>
        </p:txBody>
      </p:sp>
      <p:pic>
        <p:nvPicPr>
          <p:cNvPr id="5" name="內容版面配置區 4" descr="一張含有 螢幕擷取畫面, 監視器, 手機 的圖片&#10;&#10;自動產生的描述">
            <a:extLst>
              <a:ext uri="{FF2B5EF4-FFF2-40B4-BE49-F238E27FC236}">
                <a16:creationId xmlns:a16="http://schemas.microsoft.com/office/drawing/2014/main" id="{CFECB710-6E61-4759-A3F6-6F569FFDB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6526" y="1121568"/>
            <a:ext cx="8718948" cy="4400551"/>
          </a:xfrm>
        </p:spPr>
      </p:pic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D2A2FA5D-10E8-4E07-B67B-843B6DA0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2- </a:t>
            </a:r>
            <a:r>
              <a:rPr lang="zh-TW" altLang="en-US" dirty="0"/>
              <a:t>加入课室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F5E4FEBE-AA3C-4152-8CF7-C48EDDF3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8493FBC-C521-477E-A580-BD430646CBD5}"/>
              </a:ext>
            </a:extLst>
          </p:cNvPr>
          <p:cNvSpPr/>
          <p:nvPr/>
        </p:nvSpPr>
        <p:spPr>
          <a:xfrm>
            <a:off x="6204456" y="1087908"/>
            <a:ext cx="847082" cy="8362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507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252538"/>
            <a:ext cx="88392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1B3295C-B2C6-4959-8614-DFFB31E7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809"/>
            <a:ext cx="10515600" cy="1105133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分别于 </a:t>
            </a:r>
            <a:r>
              <a:rPr lang="zh-TW" altLang="en-US" sz="3200" b="1" dirty="0">
                <a:solidFill>
                  <a:srgbClr val="FF0000"/>
                </a:solidFill>
              </a:rPr>
              <a:t>老师 </a:t>
            </a:r>
            <a:r>
              <a:rPr lang="zh-TW" altLang="en-US" sz="3200" dirty="0"/>
              <a:t>及 </a:t>
            </a:r>
            <a:r>
              <a:rPr lang="zh-TW" altLang="en-US" sz="3200" b="1" dirty="0">
                <a:solidFill>
                  <a:srgbClr val="FFC000"/>
                </a:solidFill>
              </a:rPr>
              <a:t>学生 </a:t>
            </a:r>
            <a:r>
              <a:rPr lang="zh-TW" altLang="en-US" sz="3200" dirty="0"/>
              <a:t>字段中加入成员</a:t>
            </a:r>
            <a:endParaRPr lang="zh-HK" altLang="en-US" sz="3200" dirty="0"/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id="{D638E3A3-B2F7-4150-B410-D4FF90DA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2- </a:t>
            </a:r>
            <a:r>
              <a:rPr lang="zh-TW" altLang="en-US" dirty="0"/>
              <a:t>加入课室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3112CB1A-CBE8-4F4B-8898-04395192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F263E1B-7356-4473-87A2-CF58FF0A62D6}"/>
              </a:ext>
            </a:extLst>
          </p:cNvPr>
          <p:cNvSpPr/>
          <p:nvPr/>
        </p:nvSpPr>
        <p:spPr>
          <a:xfrm>
            <a:off x="8678385" y="1956673"/>
            <a:ext cx="757325" cy="764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FF682B4D-4E60-4130-93CE-F42069D6E7F8}"/>
              </a:ext>
            </a:extLst>
          </p:cNvPr>
          <p:cNvSpPr/>
          <p:nvPr/>
        </p:nvSpPr>
        <p:spPr>
          <a:xfrm>
            <a:off x="8678385" y="3378763"/>
            <a:ext cx="757325" cy="76408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8A858C47-4A2D-4231-B909-C21E4C456F2B}"/>
              </a:ext>
            </a:extLst>
          </p:cNvPr>
          <p:cNvCxnSpPr/>
          <p:nvPr/>
        </p:nvCxnSpPr>
        <p:spPr>
          <a:xfrm>
            <a:off x="4672977" y="1193006"/>
            <a:ext cx="3820284" cy="9162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EEF32EAB-AB6E-468A-95E3-F551FF190070}"/>
              </a:ext>
            </a:extLst>
          </p:cNvPr>
          <p:cNvCxnSpPr/>
          <p:nvPr/>
        </p:nvCxnSpPr>
        <p:spPr>
          <a:xfrm>
            <a:off x="5952015" y="1152031"/>
            <a:ext cx="2597345" cy="25280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6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14DF3C-F1F6-4422-A9EF-A1FEE764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962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输入老师</a:t>
            </a:r>
            <a:r>
              <a:rPr lang="en-US" altLang="zh-TW" sz="3200" dirty="0"/>
              <a:t>/ </a:t>
            </a:r>
            <a:r>
              <a:rPr lang="zh-TW" altLang="en-US" sz="3200" dirty="0"/>
              <a:t>学生电邮以加入此群组</a:t>
            </a:r>
            <a:endParaRPr lang="zh-HK" altLang="en-US" sz="3200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DD757D43-20B2-4542-8E03-0A17E054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2- </a:t>
            </a:r>
            <a:r>
              <a:rPr lang="zh-TW" altLang="en-US" dirty="0"/>
              <a:t>加入课室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E1B0CB6-BC0A-4405-9C90-9D4FE428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219200"/>
            <a:ext cx="8763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84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63A36D-83E7-4AC7-9514-76DB56C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99"/>
            <a:ext cx="10515600" cy="163459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加入后会出现成员列表并显示已受邀</a:t>
            </a:r>
            <a:endParaRPr lang="zh-HK" altLang="en-US" sz="3200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1672784A-42C0-4B64-8577-C0D6DED7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2- </a:t>
            </a:r>
            <a:r>
              <a:rPr lang="zh-TW" altLang="en-US" dirty="0"/>
              <a:t>加入课室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BF63821-0974-41C6-81A3-E6ABC856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D74C93-794F-4529-B9F5-B2F94BA3B101}"/>
              </a:ext>
            </a:extLst>
          </p:cNvPr>
          <p:cNvSpPr txBox="1"/>
          <p:nvPr/>
        </p:nvSpPr>
        <p:spPr>
          <a:xfrm>
            <a:off x="2170999" y="5485646"/>
            <a:ext cx="8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受邀者以电邮确认接受邀请便可加入于群组中</a:t>
            </a:r>
            <a:endParaRPr lang="zh-HK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888" y="1085096"/>
            <a:ext cx="86582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2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14" descr="一張含有 監視器, 螢幕擷取畫面, 黑色, 螢幕 的圖片&#10;&#10;自動產生的描述">
            <a:extLst>
              <a:ext uri="{FF2B5EF4-FFF2-40B4-BE49-F238E27FC236}">
                <a16:creationId xmlns:a16="http://schemas.microsoft.com/office/drawing/2014/main" id="{C84B777A-51A0-4A3A-9CFF-F9FA3C75C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0D6B6F2-067B-4B98-B7E9-43648C32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3- </a:t>
            </a:r>
            <a:r>
              <a:rPr lang="zh-TW" alt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透过课程编码加入学生</a:t>
            </a:r>
            <a:endParaRPr lang="en-US" altLang="zh-TW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C17309-3FCC-4B55-A67A-63869406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2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E75C52-6904-45A1-9B79-28C28A39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69"/>
            <a:ext cx="10515600" cy="1597819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若学生仍然未能加入群组，可以课程代码加入</a:t>
            </a:r>
            <a:endParaRPr lang="zh-HK" altLang="en-US" sz="3200" dirty="0"/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CD93DBFE-BAC0-4B96-8CE7-3B4F3471C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215" y="1135856"/>
            <a:ext cx="8745615" cy="4364831"/>
          </a:xfrm>
        </p:spPr>
      </p:pic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D106DEB-5B6B-454D-889A-90810CC85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3- </a:t>
            </a:r>
            <a:r>
              <a:rPr lang="zh-TW" altLang="en-US" dirty="0"/>
              <a:t>透过课程编码加入学生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1D3C3A3-6070-4BFE-8FB3-066294BE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9AF1BA2-5698-4D7F-93F3-22360C465546}"/>
              </a:ext>
            </a:extLst>
          </p:cNvPr>
          <p:cNvSpPr/>
          <p:nvPr/>
        </p:nvSpPr>
        <p:spPr>
          <a:xfrm>
            <a:off x="1725215" y="2343150"/>
            <a:ext cx="1846660" cy="7215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449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96FEA2-2112-44A4-8B58-A7A6E2C7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97"/>
            <a:ext cx="10515600" cy="1578492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/>
              <a:t>可点撃以放大</a:t>
            </a:r>
            <a:endParaRPr lang="zh-HK" altLang="en-US" sz="3600" dirty="0"/>
          </a:p>
        </p:txBody>
      </p:sp>
      <p:pic>
        <p:nvPicPr>
          <p:cNvPr id="5" name="內容版面配置區 4" descr="一張含有 螢幕擷取畫面, 監視器, 停車 的圖片&#10;&#10;自動產生的描述">
            <a:extLst>
              <a:ext uri="{FF2B5EF4-FFF2-40B4-BE49-F238E27FC236}">
                <a16:creationId xmlns:a16="http://schemas.microsoft.com/office/drawing/2014/main" id="{16C53C80-567A-4474-A761-8115B44D9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071" y="1178720"/>
            <a:ext cx="8755739" cy="4321968"/>
          </a:xfr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8F3783E-D36C-49C2-90CA-7925EDC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3- </a:t>
            </a:r>
            <a:r>
              <a:rPr lang="zh-TW" altLang="en-US" dirty="0"/>
              <a:t>透过课程编码加入学生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CA467E4-2F1E-4180-8682-129D9AEE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4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6F9288-EE6E-4011-AB71-94A283EB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43"/>
            <a:ext cx="10515600" cy="1036058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/>
              <a:t>学生登入网上学习平台后按 </a:t>
            </a:r>
            <a:r>
              <a:rPr lang="en-US" altLang="zh-TW" sz="2800" dirty="0"/>
              <a:t>“</a:t>
            </a:r>
            <a:r>
              <a:rPr lang="en-US" altLang="zh-TW" sz="2800" dirty="0">
                <a:solidFill>
                  <a:schemeClr val="bg1"/>
                </a:solidFill>
                <a:highlight>
                  <a:srgbClr val="0000FF"/>
                </a:highlight>
              </a:rPr>
              <a:t>+</a:t>
            </a:r>
            <a:r>
              <a:rPr lang="en-US" altLang="zh-TW" sz="2800" dirty="0"/>
              <a:t>”</a:t>
            </a:r>
            <a:r>
              <a:rPr lang="zh-TW" altLang="en-US" sz="2800" dirty="0"/>
              <a:t>并输入老师所提供之课程代码</a:t>
            </a:r>
            <a:endParaRPr lang="zh-HK" altLang="en-US" sz="28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2184658-EE9C-4218-8000-5F6E4464E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4257" y="985837"/>
            <a:ext cx="2944100" cy="5040792"/>
          </a:xfrm>
          <a:ln>
            <a:solidFill>
              <a:schemeClr val="tx1"/>
            </a:solidFill>
          </a:ln>
        </p:spPr>
      </p:pic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EE94933-824C-4A77-9455-3B6C8244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3- </a:t>
            </a:r>
            <a:r>
              <a:rPr lang="zh-TW" altLang="en-US" dirty="0"/>
              <a:t>透过课程编码加入学生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1444C0A-3FA7-4B82-BC3A-4E1FC235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圖片 6" descr="一張含有 螢幕擷取畫面 的圖片&#10;&#10;自動產生的描述">
            <a:extLst>
              <a:ext uri="{FF2B5EF4-FFF2-40B4-BE49-F238E27FC236}">
                <a16:creationId xmlns:a16="http://schemas.microsoft.com/office/drawing/2014/main" id="{159C9E28-5D9B-4E10-B51B-FC6BBB239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644" y="985837"/>
            <a:ext cx="3028074" cy="50156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005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 descr="一張含有 螢幕擷取畫面, 室內, 監視器, 螢幕 的圖片&#10;&#10;自動產生的描述">
            <a:extLst>
              <a:ext uri="{FF2B5EF4-FFF2-40B4-BE49-F238E27FC236}">
                <a16:creationId xmlns:a16="http://schemas.microsoft.com/office/drawing/2014/main" id="{084A07C8-6369-4583-B556-7846B9A7E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295B48-2A57-40C0-A01B-C910CBE8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4- </a:t>
            </a:r>
            <a:r>
              <a:rPr lang="zh-TW" alt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加入影片</a:t>
            </a:r>
            <a:endParaRPr lang="en-US" altLang="zh-TW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EECC0E-B169-4E9B-A7A7-85487661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4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99BD1E-2EA0-4404-88E9-85B07611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zh-TW" altLang="en-US" sz="2200" dirty="0"/>
              <a:t>若想于群组中加入影片，需先于</a:t>
            </a:r>
            <a:r>
              <a:rPr lang="en-US" altLang="zh-TW" sz="2200" dirty="0" err="1"/>
              <a:t>youtube</a:t>
            </a:r>
            <a:r>
              <a:rPr lang="zh-TW" altLang="en-US" sz="2200" dirty="0"/>
              <a:t>中拣选合适影片并按 </a:t>
            </a:r>
            <a:r>
              <a:rPr lang="en-US" altLang="zh-TW" sz="2200" dirty="0"/>
              <a:t>“</a:t>
            </a:r>
            <a:r>
              <a:rPr lang="zh-TW" altLang="en-US" sz="2200" dirty="0">
                <a:highlight>
                  <a:srgbClr val="C0C0C0"/>
                </a:highlight>
              </a:rPr>
              <a:t>分享</a:t>
            </a:r>
            <a:r>
              <a:rPr lang="en-US" altLang="zh-TW" sz="2200" dirty="0"/>
              <a:t>”</a:t>
            </a:r>
            <a:endParaRPr lang="zh-HK" altLang="en-US" sz="2200" dirty="0"/>
          </a:p>
        </p:txBody>
      </p:sp>
      <p:pic>
        <p:nvPicPr>
          <p:cNvPr id="5" name="內容版面配置區 4" descr="一張含有 螢幕擷取畫面, 監視器, 螢幕, 坐 的圖片&#10;&#10;自動產生的描述">
            <a:extLst>
              <a:ext uri="{FF2B5EF4-FFF2-40B4-BE49-F238E27FC236}">
                <a16:creationId xmlns:a16="http://schemas.microsoft.com/office/drawing/2014/main" id="{9466216B-BFA4-406D-8D3B-E4138823B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0928" y="1128713"/>
            <a:ext cx="8779180" cy="4371974"/>
          </a:xfrm>
        </p:spPr>
      </p:pic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6DFEB185-FFC0-4CB5-A67F-603E3C4A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4- </a:t>
            </a:r>
            <a:r>
              <a:rPr lang="zh-TW" altLang="en-US" dirty="0"/>
              <a:t>加入影片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E0D06619-7CCD-4EE1-9D46-8E585B4E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AA22A5D-C6A0-4C2F-8107-769F28A06227}"/>
              </a:ext>
            </a:extLst>
          </p:cNvPr>
          <p:cNvSpPr/>
          <p:nvPr/>
        </p:nvSpPr>
        <p:spPr>
          <a:xfrm>
            <a:off x="5609816" y="4568530"/>
            <a:ext cx="875132" cy="8617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C2764E0A-6334-42BF-9757-5F436E90B803}"/>
              </a:ext>
            </a:extLst>
          </p:cNvPr>
          <p:cNvCxnSpPr>
            <a:cxnSpLocks/>
          </p:cNvCxnSpPr>
          <p:nvPr/>
        </p:nvCxnSpPr>
        <p:spPr>
          <a:xfrm flipH="1">
            <a:off x="6479337" y="1009767"/>
            <a:ext cx="3309792" cy="36295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9A3D84EA-2DB6-4FE7-AC29-F7A1E17DC2D7}"/>
              </a:ext>
            </a:extLst>
          </p:cNvPr>
          <p:cNvSpPr/>
          <p:nvPr/>
        </p:nvSpPr>
        <p:spPr>
          <a:xfrm>
            <a:off x="7657399" y="1357313"/>
            <a:ext cx="1396844" cy="3962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34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59D5C-DF87-4B9F-97CA-D21E452C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232" y="558437"/>
            <a:ext cx="8893854" cy="1135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+mj-ea"/>
              </a:rPr>
              <a:t>使用网上学习平台 </a:t>
            </a:r>
            <a:r>
              <a:rPr lang="en-US" altLang="zh-TW" sz="4800" b="1" dirty="0">
                <a:latin typeface="+mj-ea"/>
              </a:rPr>
              <a:t>- </a:t>
            </a:r>
            <a:r>
              <a:rPr lang="zh-TW" altLang="en-US" sz="4800" b="1" dirty="0">
                <a:latin typeface="+mj-ea"/>
              </a:rPr>
              <a:t>教学步骤</a:t>
            </a:r>
            <a:endParaRPr lang="en-US" sz="4800" b="1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6716A-D4EF-4DE2-9F2B-B6167F99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439" y="2075770"/>
            <a:ext cx="8572703" cy="41338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建立课堂 </a:t>
            </a:r>
            <a:r>
              <a:rPr lang="en-GB" altLang="zh-TW" dirty="0"/>
              <a:t>			  		p. </a:t>
            </a:r>
            <a:r>
              <a:rPr lang="en-US" altLang="zh-TW" dirty="0"/>
              <a:t>3 – 8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把其他学生</a:t>
            </a:r>
            <a:r>
              <a:rPr lang="en-US" altLang="zh-TW" dirty="0"/>
              <a:t>/ </a:t>
            </a:r>
            <a:r>
              <a:rPr lang="zh-TW" altLang="en-US" dirty="0"/>
              <a:t>教师加入课室</a:t>
            </a:r>
            <a:r>
              <a:rPr lang="en-GB" altLang="zh-TW" dirty="0"/>
              <a:t>		p.9 – 13 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透过课程编码加入学生</a:t>
            </a:r>
            <a:r>
              <a:rPr lang="en-GB" altLang="zh-TW" dirty="0"/>
              <a:t>			p.14 – 17</a:t>
            </a:r>
            <a:endParaRPr lang="zh-TW" altLang="en-US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加入影片</a:t>
            </a:r>
            <a:r>
              <a:rPr lang="en-GB" altLang="zh-TW" dirty="0"/>
              <a:t>					p.18 – 23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建立及批改作业</a:t>
            </a:r>
            <a:r>
              <a:rPr lang="en-GB" altLang="zh-TW" dirty="0"/>
              <a:t>				p.24 – 29</a:t>
            </a:r>
            <a:endParaRPr lang="zh-TW" altLang="en-US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建立自评及互评</a:t>
            </a:r>
            <a:r>
              <a:rPr lang="en-GB" altLang="zh-TW" dirty="0"/>
              <a:t>				p.30 – 32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学生在进行网上学习时应有的态度</a:t>
            </a:r>
            <a:r>
              <a:rPr lang="en-US" altLang="zh-TW" dirty="0"/>
              <a:t>	</a:t>
            </a:r>
            <a:r>
              <a:rPr lang="en-GB" altLang="zh-TW" dirty="0"/>
              <a:t>p.3</a:t>
            </a:r>
            <a:r>
              <a:rPr lang="en-US" altLang="zh-TW" dirty="0"/>
              <a:t>3</a:t>
            </a:r>
            <a:endParaRPr lang="en-GB" altLang="zh-TW" dirty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  <a:p>
            <a:endParaRPr lang="zh-TW" altLang="en-US" sz="2000" dirty="0"/>
          </a:p>
          <a:p>
            <a:endParaRPr lang="en-US" altLang="zh-TW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05480-3224-43FF-BF93-8126CFD3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8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FA7338-9085-4930-B8F4-E080DA52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90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/>
              <a:t>按 </a:t>
            </a:r>
            <a:r>
              <a:rPr lang="en-US" altLang="zh-TW" sz="2800" dirty="0"/>
              <a:t>“</a:t>
            </a:r>
            <a:r>
              <a:rPr lang="zh-TW" altLang="en-US" sz="2800" dirty="0">
                <a:highlight>
                  <a:srgbClr val="C0C0C0"/>
                </a:highlight>
              </a:rPr>
              <a:t>复制</a:t>
            </a:r>
            <a:r>
              <a:rPr lang="en-US" altLang="zh-TW" sz="2800" dirty="0"/>
              <a:t>” </a:t>
            </a:r>
            <a:r>
              <a:rPr lang="zh-TW" altLang="en-US" sz="2800" dirty="0"/>
              <a:t>以复制连结并张贴于网上学习平台中</a:t>
            </a:r>
            <a:endParaRPr lang="zh-HK" altLang="en-US" sz="2800" dirty="0"/>
          </a:p>
        </p:txBody>
      </p:sp>
      <p:pic>
        <p:nvPicPr>
          <p:cNvPr id="5" name="內容版面配置區 4" descr="一張含有 螢幕擷取畫面, 黑色, 坐, 監視器 的圖片&#10;&#10;自動產生的描述">
            <a:extLst>
              <a:ext uri="{FF2B5EF4-FFF2-40B4-BE49-F238E27FC236}">
                <a16:creationId xmlns:a16="http://schemas.microsoft.com/office/drawing/2014/main" id="{DC64B63E-91F9-4A58-8131-EA78E8AFD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9503" y="1105748"/>
            <a:ext cx="8738224" cy="4389835"/>
          </a:xfr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354EC2-B12D-439B-92A1-0DA26DFA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4- </a:t>
            </a:r>
            <a:r>
              <a:rPr lang="zh-TW" altLang="en-US" dirty="0"/>
              <a:t>加入影片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6BC119-FC7C-402B-8178-2D739FFE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91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548D3-91D0-4F34-A309-F3F6F1B3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08"/>
            <a:ext cx="10515600" cy="1628981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2400" dirty="0"/>
              <a:t>于网上学习平台讯息串页面中点选 </a:t>
            </a:r>
            <a:r>
              <a:rPr lang="en-US" altLang="zh-TW" sz="2400" dirty="0"/>
              <a:t>“</a:t>
            </a:r>
            <a:r>
              <a:rPr lang="zh-TW" altLang="en-US" sz="2400" dirty="0">
                <a:highlight>
                  <a:srgbClr val="C0C0C0"/>
                </a:highlight>
              </a:rPr>
              <a:t>向全班宣布</a:t>
            </a:r>
            <a:r>
              <a:rPr lang="en-US" altLang="zh-TW" sz="2400" dirty="0"/>
              <a:t>”</a:t>
            </a:r>
            <a:r>
              <a:rPr lang="zh-TW" altLang="en-US" sz="2400" dirty="0"/>
              <a:t>并按此制</a:t>
            </a:r>
            <a:endParaRPr lang="zh-HK" altLang="en-US" sz="2400" dirty="0"/>
          </a:p>
        </p:txBody>
      </p:sp>
      <p:pic>
        <p:nvPicPr>
          <p:cNvPr id="9" name="內容版面配置區 8" descr="一張含有 螢幕擷取畫面, 監視器, 手機 的圖片&#10;&#10;自動產生的描述">
            <a:extLst>
              <a:ext uri="{FF2B5EF4-FFF2-40B4-BE49-F238E27FC236}">
                <a16:creationId xmlns:a16="http://schemas.microsoft.com/office/drawing/2014/main" id="{DD0C5BE3-B09B-4733-9C1D-B4A40BCC7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8067" y="1121570"/>
            <a:ext cx="8841647" cy="4393406"/>
          </a:xfrm>
        </p:spPr>
      </p:pic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3F55CA81-A1DF-400B-B5B6-F38E287E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4- </a:t>
            </a:r>
            <a:r>
              <a:rPr lang="zh-TW" altLang="en-US" dirty="0"/>
              <a:t>加入影片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13C8BEF1-422D-401D-AC9D-79232461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471436B-25C3-48F5-8295-02A934A89217}"/>
              </a:ext>
            </a:extLst>
          </p:cNvPr>
          <p:cNvSpPr/>
          <p:nvPr/>
        </p:nvSpPr>
        <p:spPr>
          <a:xfrm>
            <a:off x="4677845" y="4779564"/>
            <a:ext cx="679529" cy="6731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F1173511-593E-496F-B985-7EB4D3522273}"/>
              </a:ext>
            </a:extLst>
          </p:cNvPr>
          <p:cNvCxnSpPr>
            <a:cxnSpLocks/>
          </p:cNvCxnSpPr>
          <p:nvPr/>
        </p:nvCxnSpPr>
        <p:spPr>
          <a:xfrm flipH="1">
            <a:off x="5357374" y="1065865"/>
            <a:ext cx="4280290" cy="382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153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BA8C12-3353-41FA-A381-7173341C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37"/>
            <a:ext cx="10515600" cy="1612151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贴上</a:t>
            </a:r>
            <a:r>
              <a:rPr lang="en-US" altLang="zh-TW" sz="4000" dirty="0"/>
              <a:t>YouTube</a:t>
            </a:r>
            <a:r>
              <a:rPr lang="zh-TW" altLang="en-US" sz="4000" dirty="0"/>
              <a:t>连结，并按 </a:t>
            </a:r>
            <a:r>
              <a:rPr lang="en-US" altLang="zh-TW" sz="4000" dirty="0"/>
              <a:t>“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0000FF"/>
                </a:highlight>
              </a:rPr>
              <a:t>新增</a:t>
            </a:r>
            <a:r>
              <a:rPr lang="en-US" altLang="zh-TW" sz="4000" dirty="0"/>
              <a:t>”</a:t>
            </a:r>
            <a:endParaRPr lang="zh-HK" altLang="en-US" sz="4000" dirty="0"/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2E370AA3-0C06-40E9-B7D4-4B67088EC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1337" y="1121569"/>
            <a:ext cx="8769326" cy="4386263"/>
          </a:xfr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96235A-3BF7-46E1-9666-3CA94401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4- </a:t>
            </a:r>
            <a:r>
              <a:rPr lang="zh-TW" altLang="en-US" dirty="0"/>
              <a:t>加入影片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94A78B-B4F9-4D26-87DA-AA5D0589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09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AB7EB5-D555-4C04-9135-455D84C2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19"/>
            <a:ext cx="10515600" cy="162337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可于文字字段输入有关数据，并按 </a:t>
            </a:r>
            <a:r>
              <a:rPr lang="en-US" altLang="zh-TW" sz="3200" dirty="0"/>
              <a:t>“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008080"/>
                </a:highlight>
              </a:rPr>
              <a:t>张贴</a:t>
            </a:r>
            <a:r>
              <a:rPr lang="en-US" altLang="zh-TW" sz="3200" dirty="0"/>
              <a:t>”</a:t>
            </a:r>
            <a:r>
              <a:rPr lang="zh-TW" altLang="en-US" sz="3200" dirty="0"/>
              <a:t>便可</a:t>
            </a:r>
            <a:endParaRPr lang="zh-HK" altLang="en-US" sz="3200" dirty="0"/>
          </a:p>
        </p:txBody>
      </p:sp>
      <p:pic>
        <p:nvPicPr>
          <p:cNvPr id="9" name="內容版面配置區 8" descr="一張含有 螢幕擷取畫面 的圖片&#10;&#10;自動產生的描述">
            <a:extLst>
              <a:ext uri="{FF2B5EF4-FFF2-40B4-BE49-F238E27FC236}">
                <a16:creationId xmlns:a16="http://schemas.microsoft.com/office/drawing/2014/main" id="{EFF7B606-4E12-4E80-AD32-84BA31F0F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071" y="1150144"/>
            <a:ext cx="8764835" cy="4364830"/>
          </a:xfrm>
        </p:spPr>
      </p:pic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2EDC35D8-3345-4B2F-9278-B6D2814E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4- </a:t>
            </a:r>
            <a:r>
              <a:rPr lang="zh-TW" altLang="en-US" dirty="0"/>
              <a:t>加入影片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A109678E-C179-419E-BFCB-F1E26010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5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14" descr="一張含有 監視器, 螢幕擷取畫面, 螢幕, 坐 的圖片&#10;&#10;自動產生的描述">
            <a:extLst>
              <a:ext uri="{FF2B5EF4-FFF2-40B4-BE49-F238E27FC236}">
                <a16:creationId xmlns:a16="http://schemas.microsoft.com/office/drawing/2014/main" id="{7362D5EE-046C-405F-823F-311581F79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3355F9-8CDA-4A31-9F57-B6676047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5- </a:t>
            </a:r>
            <a:r>
              <a:rPr lang="zh-TW" alt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建立及批改作业</a:t>
            </a:r>
            <a:endParaRPr lang="en-US" altLang="zh-TW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ED01A58-FED6-40C6-9DBB-C20E2AC3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03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6F1C5-22BA-466F-A1CC-11ACA429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7"/>
            <a:ext cx="10515600" cy="1640682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/>
              <a:t>于网上学习平台页面顶端按 </a:t>
            </a:r>
            <a:r>
              <a:rPr lang="en-US" altLang="zh-TW" sz="3600" dirty="0"/>
              <a:t>“</a:t>
            </a:r>
            <a:r>
              <a:rPr lang="zh-TW" altLang="en-US" sz="3600" dirty="0">
                <a:highlight>
                  <a:srgbClr val="C0C0C0"/>
                </a:highlight>
              </a:rPr>
              <a:t>课堂作业</a:t>
            </a:r>
            <a:r>
              <a:rPr lang="en-US" altLang="zh-TW" sz="3600" dirty="0"/>
              <a:t>”</a:t>
            </a:r>
            <a:endParaRPr lang="zh-HK" altLang="en-US" sz="3600" dirty="0"/>
          </a:p>
        </p:txBody>
      </p:sp>
      <p:pic>
        <p:nvPicPr>
          <p:cNvPr id="14" name="內容版面配置區 13" descr="一張含有 螢幕擷取畫面, 監視器, 螢幕, 黑色 的圖片&#10;&#10;自動產生的描述">
            <a:extLst>
              <a:ext uri="{FF2B5EF4-FFF2-40B4-BE49-F238E27FC236}">
                <a16:creationId xmlns:a16="http://schemas.microsoft.com/office/drawing/2014/main" id="{902B28D7-08CD-462D-85EA-CAA4C9A26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214" y="1172451"/>
            <a:ext cx="8790839" cy="4342523"/>
          </a:xfrm>
        </p:spPr>
      </p:pic>
      <p:sp>
        <p:nvSpPr>
          <p:cNvPr id="20" name="頁尾版面配置區 19">
            <a:extLst>
              <a:ext uri="{FF2B5EF4-FFF2-40B4-BE49-F238E27FC236}">
                <a16:creationId xmlns:a16="http://schemas.microsoft.com/office/drawing/2014/main" id="{0FAE0F71-B5D7-4E99-885A-1F419FA3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5- </a:t>
            </a:r>
            <a:r>
              <a:rPr lang="zh-TW" altLang="en-US" dirty="0"/>
              <a:t>建立及批改作业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21" name="投影片編號版面配置區 20">
            <a:extLst>
              <a:ext uri="{FF2B5EF4-FFF2-40B4-BE49-F238E27FC236}">
                <a16:creationId xmlns:a16="http://schemas.microsoft.com/office/drawing/2014/main" id="{3A202409-002F-4093-A99B-6355F4DE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9D53B43F-031A-41FA-A6F3-04DC7D73A20F}"/>
              </a:ext>
            </a:extLst>
          </p:cNvPr>
          <p:cNvSpPr/>
          <p:nvPr/>
        </p:nvSpPr>
        <p:spPr>
          <a:xfrm>
            <a:off x="5402253" y="1127573"/>
            <a:ext cx="891960" cy="863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525D830-21A6-45CA-B224-5838700C864F}"/>
              </a:ext>
            </a:extLst>
          </p:cNvPr>
          <p:cNvSpPr txBox="1"/>
          <p:nvPr/>
        </p:nvSpPr>
        <p:spPr>
          <a:xfrm>
            <a:off x="3774539" y="5247361"/>
            <a:ext cx="503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再按 </a:t>
            </a:r>
            <a:r>
              <a:rPr lang="en-US" altLang="zh-TW" sz="3600" dirty="0"/>
              <a:t>“ 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008080"/>
                </a:highlight>
              </a:rPr>
              <a:t>+ 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008080"/>
                </a:highlight>
              </a:rPr>
              <a:t>建立</a:t>
            </a:r>
            <a:r>
              <a:rPr lang="en-US" altLang="zh-TW" sz="3600" dirty="0"/>
              <a:t>” </a:t>
            </a:r>
            <a:r>
              <a:rPr lang="zh-TW" altLang="en-US" sz="3600" dirty="0"/>
              <a:t>及</a:t>
            </a:r>
            <a:r>
              <a:rPr lang="en-US" altLang="zh-TW" sz="3600" dirty="0"/>
              <a:t> “</a:t>
            </a:r>
            <a:r>
              <a:rPr lang="zh-TW" altLang="en-US" sz="3600" dirty="0">
                <a:highlight>
                  <a:srgbClr val="C0C0C0"/>
                </a:highlight>
              </a:rPr>
              <a:t>作业</a:t>
            </a:r>
            <a:r>
              <a:rPr lang="en-US" altLang="zh-TW" sz="3600" dirty="0"/>
              <a:t>”</a:t>
            </a:r>
            <a:endParaRPr lang="zh-HK" altLang="en-US" sz="3600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55D281E4-CB45-4736-A800-F84843894D76}"/>
              </a:ext>
            </a:extLst>
          </p:cNvPr>
          <p:cNvSpPr/>
          <p:nvPr/>
        </p:nvSpPr>
        <p:spPr>
          <a:xfrm>
            <a:off x="2731455" y="1741177"/>
            <a:ext cx="1264444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A6147763-B873-424A-828F-BB30D8548C38}"/>
              </a:ext>
            </a:extLst>
          </p:cNvPr>
          <p:cNvSpPr/>
          <p:nvPr/>
        </p:nvSpPr>
        <p:spPr>
          <a:xfrm>
            <a:off x="2731455" y="2387508"/>
            <a:ext cx="1264444" cy="3728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57D08D8-85A6-41E1-B36B-372CE75FAFE3}"/>
              </a:ext>
            </a:extLst>
          </p:cNvPr>
          <p:cNvSpPr txBox="1"/>
          <p:nvPr/>
        </p:nvSpPr>
        <p:spPr>
          <a:xfrm>
            <a:off x="6187626" y="1689012"/>
            <a:ext cx="31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152158C-E40F-4A04-90E5-E9F816E67917}"/>
              </a:ext>
            </a:extLst>
          </p:cNvPr>
          <p:cNvSpPr txBox="1"/>
          <p:nvPr/>
        </p:nvSpPr>
        <p:spPr>
          <a:xfrm>
            <a:off x="3995899" y="1991485"/>
            <a:ext cx="41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85428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364005-3262-41E3-AE4A-CAAB1A09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1707"/>
            <a:ext cx="10515600" cy="1752396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输入标题、内容、分数</a:t>
            </a:r>
            <a:r>
              <a:rPr lang="en-US" altLang="zh-TW" sz="3200" dirty="0"/>
              <a:t>(</a:t>
            </a:r>
            <a:r>
              <a:rPr lang="zh-TW" altLang="en-US" sz="3200" dirty="0"/>
              <a:t>满分</a:t>
            </a:r>
            <a:r>
              <a:rPr lang="en-US" altLang="zh-TW" sz="3200" dirty="0"/>
              <a:t>)</a:t>
            </a:r>
            <a:r>
              <a:rPr lang="zh-TW" altLang="en-US" sz="3200" dirty="0"/>
              <a:t>及截止日期</a:t>
            </a:r>
            <a:endParaRPr lang="zh-HK" altLang="en-US" sz="3200" dirty="0"/>
          </a:p>
        </p:txBody>
      </p:sp>
      <p:pic>
        <p:nvPicPr>
          <p:cNvPr id="13" name="內容版面配置區 12" descr="一張含有 螢幕擷取畫面 的圖片&#10;&#10;自動產生的描述">
            <a:extLst>
              <a:ext uri="{FF2B5EF4-FFF2-40B4-BE49-F238E27FC236}">
                <a16:creationId xmlns:a16="http://schemas.microsoft.com/office/drawing/2014/main" id="{7E73F8FE-0627-4F18-9BB6-7797F6824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499" y="1057275"/>
            <a:ext cx="8810493" cy="4443412"/>
          </a:xfrm>
        </p:spPr>
      </p:pic>
      <p:sp>
        <p:nvSpPr>
          <p:cNvPr id="16" name="頁尾版面配置區 15">
            <a:extLst>
              <a:ext uri="{FF2B5EF4-FFF2-40B4-BE49-F238E27FC236}">
                <a16:creationId xmlns:a16="http://schemas.microsoft.com/office/drawing/2014/main" id="{259DDC4D-6D1C-4A7D-AAA8-D2E3635F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5- </a:t>
            </a:r>
            <a:r>
              <a:rPr lang="zh-TW" altLang="en-US" dirty="0"/>
              <a:t>建立及批改作业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956C596C-F7E2-4931-83A8-A799355C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C33885C-933F-48A8-89D6-96880E76CB6D}"/>
              </a:ext>
            </a:extLst>
          </p:cNvPr>
          <p:cNvSpPr txBox="1"/>
          <p:nvPr/>
        </p:nvSpPr>
        <p:spPr>
          <a:xfrm>
            <a:off x="1262209" y="5452741"/>
            <a:ext cx="971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也可于作业中加入附件、影片或任何连结等，最后按 </a:t>
            </a:r>
            <a:r>
              <a:rPr lang="en-US" altLang="zh-TW" sz="2800" dirty="0"/>
              <a:t>“</a:t>
            </a:r>
            <a:r>
              <a:rPr lang="zh-TW" altLang="en-US" sz="2800" dirty="0">
                <a:solidFill>
                  <a:schemeClr val="bg1"/>
                </a:solidFill>
                <a:highlight>
                  <a:srgbClr val="008080"/>
                </a:highlight>
              </a:rPr>
              <a:t>出作业</a:t>
            </a:r>
            <a:r>
              <a:rPr lang="en-US" altLang="zh-TW" sz="2800" dirty="0"/>
              <a:t>”</a:t>
            </a:r>
            <a:endParaRPr lang="zh-HK" altLang="en-US" sz="2800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55BAD4C7-1771-4014-8760-5756459178B9}"/>
              </a:ext>
            </a:extLst>
          </p:cNvPr>
          <p:cNvSpPr/>
          <p:nvPr/>
        </p:nvSpPr>
        <p:spPr>
          <a:xfrm>
            <a:off x="8229600" y="4680146"/>
            <a:ext cx="577811" cy="583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0226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25" y="1257300"/>
            <a:ext cx="8820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0F76CE3-3DF3-435B-856F-547A6459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77"/>
            <a:ext cx="10515600" cy="1589711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若要批改作业，则需按讯息串中所张贴的讯息</a:t>
            </a:r>
            <a:endParaRPr lang="zh-HK" altLang="en-US" sz="3200" dirty="0"/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1BC02A21-91A4-48D5-94E8-1A3AD5A0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5- </a:t>
            </a:r>
            <a:r>
              <a:rPr lang="zh-TW" altLang="en-US" dirty="0"/>
              <a:t>建立及批改作业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269BCF70-8287-4C80-AD1F-9EB482CA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7603ED41-BA36-4EB4-B4D8-9E42ECB5049A}"/>
              </a:ext>
            </a:extLst>
          </p:cNvPr>
          <p:cNvSpPr/>
          <p:nvPr/>
        </p:nvSpPr>
        <p:spPr>
          <a:xfrm>
            <a:off x="3668820" y="3253693"/>
            <a:ext cx="6630802" cy="12509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0204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363" y="1255576"/>
            <a:ext cx="86772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7526428-5F0C-46FE-A2AA-CBDDD429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57"/>
            <a:ext cx="10515600" cy="160093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/>
              <a:t>点选学生名称及选取学生作业</a:t>
            </a:r>
            <a:endParaRPr lang="zh-HK" altLang="en-US" sz="3600" dirty="0"/>
          </a:p>
        </p:txBody>
      </p:sp>
      <p:sp>
        <p:nvSpPr>
          <p:cNvPr id="13" name="頁尾版面配置區 12">
            <a:extLst>
              <a:ext uri="{FF2B5EF4-FFF2-40B4-BE49-F238E27FC236}">
                <a16:creationId xmlns:a16="http://schemas.microsoft.com/office/drawing/2014/main" id="{98590456-ED9B-4FC4-9CAD-F67E88D1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5- </a:t>
            </a:r>
            <a:r>
              <a:rPr lang="zh-TW" altLang="en-US" dirty="0"/>
              <a:t>建立及批改作业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A06B953-1CB7-4E27-AB46-F18FE322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A7349BFE-2624-488D-A3C1-6D4EAA72F53D}"/>
              </a:ext>
            </a:extLst>
          </p:cNvPr>
          <p:cNvSpPr/>
          <p:nvPr/>
        </p:nvSpPr>
        <p:spPr>
          <a:xfrm>
            <a:off x="6664462" y="3393939"/>
            <a:ext cx="589031" cy="605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5D3E367-1A64-47C1-8210-DFC85A406B76}"/>
              </a:ext>
            </a:extLst>
          </p:cNvPr>
          <p:cNvCxnSpPr/>
          <p:nvPr/>
        </p:nvCxnSpPr>
        <p:spPr>
          <a:xfrm flipH="1">
            <a:off x="3393939" y="1171575"/>
            <a:ext cx="1873678" cy="20204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BF070AD8-B2A1-4951-868E-3F23129E3288}"/>
              </a:ext>
            </a:extLst>
          </p:cNvPr>
          <p:cNvCxnSpPr/>
          <p:nvPr/>
        </p:nvCxnSpPr>
        <p:spPr>
          <a:xfrm flipH="1">
            <a:off x="7186174" y="1171575"/>
            <a:ext cx="1694165" cy="22223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35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688" y="1238250"/>
            <a:ext cx="88106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91F36C2-9FDB-4CA8-AD03-F5439A33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97"/>
            <a:ext cx="10515600" cy="1578492"/>
          </a:xfrm>
        </p:spPr>
        <p:txBody>
          <a:bodyPr>
            <a:normAutofit/>
          </a:bodyPr>
          <a:lstStyle/>
          <a:p>
            <a:pPr algn="ctr"/>
            <a:r>
              <a:rPr lang="zh-TW" altLang="en-US" sz="2600" dirty="0"/>
              <a:t>老师核对作业后可于右方输入成绩及评语，然后按 </a:t>
            </a:r>
            <a:r>
              <a:rPr lang="en-US" altLang="zh-TW" sz="2600" dirty="0"/>
              <a:t>“</a:t>
            </a:r>
            <a:r>
              <a:rPr lang="zh-TW" altLang="en-US" sz="2600" dirty="0">
                <a:solidFill>
                  <a:schemeClr val="bg1"/>
                </a:solidFill>
                <a:highlight>
                  <a:srgbClr val="0000FF"/>
                </a:highlight>
              </a:rPr>
              <a:t>发还</a:t>
            </a:r>
            <a:r>
              <a:rPr lang="en-US" altLang="zh-TW" sz="2600" dirty="0"/>
              <a:t>”</a:t>
            </a:r>
            <a:endParaRPr lang="zh-HK" altLang="en-US" sz="2600" dirty="0"/>
          </a:p>
        </p:txBody>
      </p:sp>
      <p:sp>
        <p:nvSpPr>
          <p:cNvPr id="24" name="頁尾版面配置區 23">
            <a:extLst>
              <a:ext uri="{FF2B5EF4-FFF2-40B4-BE49-F238E27FC236}">
                <a16:creationId xmlns:a16="http://schemas.microsoft.com/office/drawing/2014/main" id="{FBF5F232-085A-4156-8F2A-D09064BF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5- </a:t>
            </a:r>
            <a:r>
              <a:rPr lang="zh-TW" altLang="en-US" dirty="0"/>
              <a:t>建立及批改作业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25" name="投影片編號版面配置區 24">
            <a:extLst>
              <a:ext uri="{FF2B5EF4-FFF2-40B4-BE49-F238E27FC236}">
                <a16:creationId xmlns:a16="http://schemas.microsoft.com/office/drawing/2014/main" id="{2DB0A9E9-1EF3-4623-B720-F7E96EAA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D61D5F5-26A5-4D58-946A-E3DB6F63C36A}"/>
              </a:ext>
            </a:extLst>
          </p:cNvPr>
          <p:cNvSpPr/>
          <p:nvPr/>
        </p:nvSpPr>
        <p:spPr>
          <a:xfrm>
            <a:off x="8369845" y="3231254"/>
            <a:ext cx="1492211" cy="9087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9C34A19-DFE4-469F-9956-0709E6A870A2}"/>
              </a:ext>
            </a:extLst>
          </p:cNvPr>
          <p:cNvSpPr/>
          <p:nvPr/>
        </p:nvSpPr>
        <p:spPr>
          <a:xfrm>
            <a:off x="8369845" y="4431755"/>
            <a:ext cx="1879289" cy="8190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4C622D55-6684-4E18-9B28-130760D8EF27}"/>
              </a:ext>
            </a:extLst>
          </p:cNvPr>
          <p:cNvSpPr/>
          <p:nvPr/>
        </p:nvSpPr>
        <p:spPr>
          <a:xfrm>
            <a:off x="9228147" y="1150144"/>
            <a:ext cx="746106" cy="457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079C6F02-827B-47DE-AF9D-52389769F547}"/>
              </a:ext>
            </a:extLst>
          </p:cNvPr>
          <p:cNvCxnSpPr>
            <a:cxnSpLocks/>
          </p:cNvCxnSpPr>
          <p:nvPr/>
        </p:nvCxnSpPr>
        <p:spPr>
          <a:xfrm flipH="1">
            <a:off x="9974253" y="999080"/>
            <a:ext cx="89757" cy="302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4A994985-09F7-4A25-A7A0-888A5EB7C5B9}"/>
              </a:ext>
            </a:extLst>
          </p:cNvPr>
          <p:cNvCxnSpPr/>
          <p:nvPr/>
        </p:nvCxnSpPr>
        <p:spPr>
          <a:xfrm>
            <a:off x="6754218" y="1110744"/>
            <a:ext cx="1699775" cy="20139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940A72EF-2894-44A0-9B99-64C2280D95D5}"/>
              </a:ext>
            </a:extLst>
          </p:cNvPr>
          <p:cNvCxnSpPr/>
          <p:nvPr/>
        </p:nvCxnSpPr>
        <p:spPr>
          <a:xfrm>
            <a:off x="7815490" y="1088305"/>
            <a:ext cx="403907" cy="3515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一張含有 螢幕擷取畫面 的圖片&#10;&#10;自動產生的描述">
            <a:extLst>
              <a:ext uri="{FF2B5EF4-FFF2-40B4-BE49-F238E27FC236}">
                <a16:creationId xmlns:a16="http://schemas.microsoft.com/office/drawing/2014/main" id="{FCF48904-50D4-451F-B4DD-1572193D9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91CE4164-9658-4EAF-87A5-278739F1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HK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1-</a:t>
            </a:r>
            <a:r>
              <a:rPr lang="zh-HK" alt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建立课堂</a:t>
            </a:r>
            <a:endParaRPr lang="en-US" altLang="zh-HK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BC326A9-43C9-4848-91B1-45629011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15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 descr="一張含有 螢幕擷取畫面, 監視器, 螢幕, 時鐘 的圖片&#10;&#10;自動產生的描述">
            <a:extLst>
              <a:ext uri="{FF2B5EF4-FFF2-40B4-BE49-F238E27FC236}">
                <a16:creationId xmlns:a16="http://schemas.microsoft.com/office/drawing/2014/main" id="{535CC01D-8AF8-4395-8E62-584031ECF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4BBADC-A239-483C-8661-B6A4556A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6- </a:t>
            </a:r>
            <a:r>
              <a:rPr lang="zh-TW" alt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建立自评及互评</a:t>
            </a:r>
            <a:endParaRPr lang="en-US" altLang="zh-TW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23A972-3682-4A1A-A01C-525D7D6A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5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738" y="1233488"/>
            <a:ext cx="87725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56D30E2-BD66-447C-AED5-925AEFB0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29"/>
            <a:ext cx="10515600" cy="161776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/>
              <a:t>于 </a:t>
            </a:r>
            <a:r>
              <a:rPr lang="en-US" altLang="zh-TW" sz="2800" dirty="0"/>
              <a:t>“</a:t>
            </a:r>
            <a:r>
              <a:rPr lang="zh-TW" altLang="en-US" sz="2800" dirty="0"/>
              <a:t>讯息串</a:t>
            </a:r>
            <a:r>
              <a:rPr lang="en-US" altLang="zh-TW" sz="2800" dirty="0"/>
              <a:t>”</a:t>
            </a:r>
            <a:r>
              <a:rPr lang="zh-TW" altLang="en-US" sz="2800" dirty="0"/>
              <a:t>的 </a:t>
            </a:r>
            <a:r>
              <a:rPr lang="en-US" altLang="zh-TW" sz="2800" dirty="0"/>
              <a:t>“</a:t>
            </a:r>
            <a:r>
              <a:rPr lang="zh-TW" altLang="en-US" sz="2800" dirty="0">
                <a:highlight>
                  <a:srgbClr val="C0C0C0"/>
                </a:highlight>
              </a:rPr>
              <a:t>向全班宣布</a:t>
            </a:r>
            <a:r>
              <a:rPr lang="en-US" altLang="zh-TW" sz="2800" dirty="0"/>
              <a:t>”</a:t>
            </a:r>
            <a:r>
              <a:rPr lang="zh-TW" altLang="en-US" sz="2800" dirty="0"/>
              <a:t>中点选</a:t>
            </a:r>
            <a:r>
              <a:rPr lang="en-US" altLang="zh-TW" sz="2800" dirty="0"/>
              <a:t>Google Drive</a:t>
            </a:r>
            <a:r>
              <a:rPr lang="zh-TW" altLang="en-US" sz="2800" dirty="0"/>
              <a:t>图示</a:t>
            </a:r>
            <a:endParaRPr lang="zh-HK" altLang="en-US" sz="2800" dirty="0"/>
          </a:p>
        </p:txBody>
      </p:sp>
      <p:sp>
        <p:nvSpPr>
          <p:cNvPr id="17" name="頁尾版面配置區 16">
            <a:extLst>
              <a:ext uri="{FF2B5EF4-FFF2-40B4-BE49-F238E27FC236}">
                <a16:creationId xmlns:a16="http://schemas.microsoft.com/office/drawing/2014/main" id="{15426849-77A8-49A0-BBD9-C8FF4240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6- </a:t>
            </a:r>
            <a:r>
              <a:rPr lang="zh-TW" altLang="en-US" dirty="0"/>
              <a:t>建立自评及互评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37910E98-862D-4357-9D6A-C759BB44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93FAC5C-95B6-4AC3-B3F7-6E48AC3730DA}"/>
              </a:ext>
            </a:extLst>
          </p:cNvPr>
          <p:cNvSpPr/>
          <p:nvPr/>
        </p:nvSpPr>
        <p:spPr>
          <a:xfrm>
            <a:off x="4358827" y="4207362"/>
            <a:ext cx="504883" cy="5273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5D135B95-CE7B-41DD-AEB5-E19C23180916}"/>
              </a:ext>
            </a:extLst>
          </p:cNvPr>
          <p:cNvCxnSpPr/>
          <p:nvPr/>
        </p:nvCxnSpPr>
        <p:spPr>
          <a:xfrm flipH="1">
            <a:off x="4914199" y="1065865"/>
            <a:ext cx="3809065" cy="3141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25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31A33A-3437-4BED-9A26-0BB7AE23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97"/>
            <a:ext cx="10515600" cy="1578492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于</a:t>
            </a:r>
            <a:r>
              <a:rPr lang="en-US" altLang="zh-TW" sz="3200" dirty="0"/>
              <a:t>Google Drive</a:t>
            </a:r>
            <a:r>
              <a:rPr lang="zh-TW" altLang="en-US" sz="3200" dirty="0"/>
              <a:t>中点选已设立的</a:t>
            </a:r>
            <a:r>
              <a:rPr lang="en-US" altLang="zh-TW" sz="3200" dirty="0"/>
              <a:t>Google Form</a:t>
            </a:r>
            <a:endParaRPr lang="zh-HK" altLang="en-US" sz="3200" dirty="0"/>
          </a:p>
        </p:txBody>
      </p:sp>
      <p:pic>
        <p:nvPicPr>
          <p:cNvPr id="5" name="內容版面配置區 4" descr="一張含有 螢幕擷取畫面, 監視器 的圖片&#10;&#10;自動產生的描述">
            <a:extLst>
              <a:ext uri="{FF2B5EF4-FFF2-40B4-BE49-F238E27FC236}">
                <a16:creationId xmlns:a16="http://schemas.microsoft.com/office/drawing/2014/main" id="{1EEB4926-9477-4CCD-8801-8DA6D6F98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072" y="1157288"/>
            <a:ext cx="8789126" cy="4357687"/>
          </a:xfrm>
        </p:spPr>
      </p:pic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A643042-CEA1-493A-941C-F18DA0A6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6- </a:t>
            </a:r>
            <a:r>
              <a:rPr lang="zh-TW" altLang="en-US" dirty="0"/>
              <a:t>建立自评及互评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1F8757A-9E73-4367-9DBA-E874920C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E6DD0BA-1107-445F-8D55-4237068C6CC2}"/>
              </a:ext>
            </a:extLst>
          </p:cNvPr>
          <p:cNvCxnSpPr/>
          <p:nvPr/>
        </p:nvCxnSpPr>
        <p:spPr>
          <a:xfrm flipH="1">
            <a:off x="7118856" y="1157288"/>
            <a:ext cx="1368796" cy="18271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431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学生在进行网上学习时应有的态度</a:t>
            </a:r>
            <a:r>
              <a:rPr lang="zh-CN" altLang="en-US" b="1" dirty="0"/>
              <a:t>和行为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0011" y="1323975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提示学生</a:t>
            </a:r>
            <a:endParaRPr lang="en-US" altLang="zh-TW" dirty="0"/>
          </a:p>
          <a:p>
            <a:pPr lvl="1"/>
            <a:r>
              <a:rPr lang="zh-TW" altLang="en-US" dirty="0"/>
              <a:t>在发表意见时，不要发送或转发可能会令人难堪、伤害别人、或影响别人的图片和信息。 </a:t>
            </a:r>
          </a:p>
          <a:p>
            <a:pPr lvl="1"/>
            <a:endParaRPr lang="zh-TW" altLang="en-US" dirty="0"/>
          </a:p>
          <a:p>
            <a:pPr lvl="1"/>
            <a:r>
              <a:rPr lang="zh-TW" altLang="en-US" dirty="0"/>
              <a:t>在进行自评及互评时，如果有人持不同意见或反对我的观点，应尊重他</a:t>
            </a:r>
            <a:r>
              <a:rPr lang="en-US" altLang="zh-TW" dirty="0"/>
              <a:t>/</a:t>
            </a:r>
            <a:r>
              <a:rPr lang="zh-TW" altLang="en-US" dirty="0"/>
              <a:t>她和礼貌地作出回应 </a:t>
            </a:r>
          </a:p>
          <a:p>
            <a:pPr lvl="1"/>
            <a:endParaRPr lang="zh-TW" altLang="en-US" dirty="0"/>
          </a:p>
          <a:p>
            <a:pPr lvl="1"/>
            <a:r>
              <a:rPr lang="zh-TW" altLang="en-US" dirty="0"/>
              <a:t>不要张贴可能会伤害自己、让自己难堪、或会损害自己将来的照片或信息，例如不适当的图片及录像。 </a:t>
            </a:r>
          </a:p>
          <a:p>
            <a:pPr lvl="1"/>
            <a:endParaRPr lang="zh-TW" altLang="en-US" dirty="0"/>
          </a:p>
          <a:p>
            <a:pPr lvl="1"/>
            <a:r>
              <a:rPr lang="zh-TW" altLang="en-US" dirty="0"/>
              <a:t>不要在学习平台内拿取任何人的个人资料，并转发到其他网络平台，以此来伤害他们的名声。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zh-CN" altLang="en-US" dirty="0"/>
              <a:t>其他教师的提点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dirty="0"/>
              <a:t>1-</a:t>
            </a:r>
            <a:r>
              <a:rPr lang="zh-HK" altLang="en-US" dirty="0"/>
              <a:t>建立课堂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20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7881B4-29C5-47D8-B26A-9E5A95A6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3752"/>
            <a:ext cx="10515600" cy="4065934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/>
              <a:t>鸣谢</a:t>
            </a:r>
            <a:br>
              <a:rPr lang="en-US" altLang="zh-TW" sz="2400" dirty="0"/>
            </a:br>
            <a:br>
              <a:rPr lang="en-US" altLang="zh-TW" sz="2400" dirty="0"/>
            </a:br>
            <a:r>
              <a:rPr lang="zh-TW" altLang="en-US" sz="2800" dirty="0"/>
              <a:t>天水围官立小学     梅浩庭老师</a:t>
            </a:r>
            <a:br>
              <a:rPr lang="zh-HK" altLang="en-US" sz="2800" dirty="0"/>
            </a:br>
            <a:br>
              <a:rPr lang="en-US" altLang="zh-TW" sz="2800" dirty="0"/>
            </a:br>
            <a:r>
              <a:rPr lang="zh-TW" altLang="en-US" sz="2800" dirty="0"/>
              <a:t>香港教育大学 健康与体育学系 助理教授</a:t>
            </a:r>
            <a:r>
              <a:rPr lang="en-US" altLang="zh-TW" sz="2800" dirty="0"/>
              <a:t>    </a:t>
            </a:r>
            <a:r>
              <a:rPr lang="zh-TW" altLang="en-US" sz="2800" dirty="0"/>
              <a:t>周志清博士</a:t>
            </a:r>
            <a:br>
              <a:rPr lang="en-US" altLang="zh-HK" sz="2400" dirty="0"/>
            </a:br>
            <a:endParaRPr lang="zh-HK" altLang="en-US" sz="2400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96524F2-C56A-4919-AE13-A98138D0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0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E3F2999-7CCB-42C1-90AB-B03624805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78594"/>
            <a:ext cx="10515599" cy="964406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以</a:t>
            </a:r>
            <a:r>
              <a:rPr lang="en-US" altLang="zh-TW" sz="3600" b="1" dirty="0"/>
              <a:t>Google</a:t>
            </a:r>
            <a:r>
              <a:rPr lang="zh-TW" altLang="en-US" sz="3600" b="1" dirty="0"/>
              <a:t>账户登入网上学习平台</a:t>
            </a:r>
            <a:endParaRPr lang="zh-HK" altLang="en-US" sz="3600" b="1" dirty="0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CDFD87CD-7BE9-4489-92AD-83795FB4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dirty="0"/>
              <a:t>1-</a:t>
            </a:r>
            <a:r>
              <a:rPr lang="zh-HK" altLang="en-US" dirty="0"/>
              <a:t>建立课堂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C0323E8-4C28-4B7E-A57E-F85845C8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圖片 15" descr="一張含有 螢幕擷取畫面 的圖片&#10;&#10;自動產生的描述">
            <a:extLst>
              <a:ext uri="{FF2B5EF4-FFF2-40B4-BE49-F238E27FC236}">
                <a16:creationId xmlns:a16="http://schemas.microsoft.com/office/drawing/2014/main" id="{0AEEBC82-4160-477D-8BC2-B9D543D6BC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871" y="2008414"/>
            <a:ext cx="8900369" cy="4387625"/>
          </a:xfrm>
          <a:prstGeom prst="rect">
            <a:avLst/>
          </a:prstGeom>
        </p:spPr>
      </p:pic>
      <p:sp>
        <p:nvSpPr>
          <p:cNvPr id="7" name="副標題 2">
            <a:extLst>
              <a:ext uri="{FF2B5EF4-FFF2-40B4-BE49-F238E27FC236}">
                <a16:creationId xmlns:a16="http://schemas.microsoft.com/office/drawing/2014/main" id="{4D5AAFA3-DEC0-4CA8-9251-A86837F05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449" y="947154"/>
            <a:ext cx="8862708" cy="1371405"/>
          </a:xfrm>
        </p:spPr>
        <p:txBody>
          <a:bodyPr>
            <a:normAutofit/>
          </a:bodyPr>
          <a:lstStyle/>
          <a:p>
            <a:pPr algn="l"/>
            <a:endParaRPr lang="en-US" altLang="zh-TW" sz="1800" dirty="0"/>
          </a:p>
          <a:p>
            <a:pPr algn="l"/>
            <a:r>
              <a:rPr lang="en-US" altLang="zh-TW" b="1" dirty="0"/>
              <a:t>(</a:t>
            </a:r>
            <a:r>
              <a:rPr lang="zh-TW" altLang="en-US" b="1" dirty="0"/>
              <a:t>如学校已设立</a:t>
            </a:r>
            <a:r>
              <a:rPr lang="en-US" altLang="zh-TW" b="1" dirty="0"/>
              <a:t>google classroom, </a:t>
            </a:r>
            <a:r>
              <a:rPr lang="zh-TW" altLang="en-US" b="1" dirty="0"/>
              <a:t>请利用学校</a:t>
            </a:r>
            <a:r>
              <a:rPr lang="en-US" altLang="zh-TW" b="1" dirty="0"/>
              <a:t>google </a:t>
            </a:r>
            <a:r>
              <a:rPr lang="zh-TW" altLang="en-US" b="1" dirty="0"/>
              <a:t>账户登入</a:t>
            </a:r>
            <a:r>
              <a:rPr lang="en-US" altLang="zh-TW" b="1" dirty="0"/>
              <a:t>)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123563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9C58A7-2B62-4103-A962-D1468916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201"/>
            <a:ext cx="10515600" cy="538542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>
                <a:solidFill>
                  <a:srgbClr val="0070C0"/>
                </a:solidFill>
              </a:rPr>
              <a:t>登入后便出现此画面</a:t>
            </a: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sz="3600" dirty="0"/>
              <a:t>首次使用者会询问您身份是老师还是学生，请选</a:t>
            </a:r>
            <a:r>
              <a:rPr lang="zh-TW" altLang="en-US" sz="3600" b="1" dirty="0">
                <a:solidFill>
                  <a:srgbClr val="FF0000"/>
                </a:solidFill>
              </a:rPr>
              <a:t>老师</a:t>
            </a:r>
            <a:r>
              <a:rPr lang="zh-TW" altLang="en-US" sz="3600" dirty="0"/>
              <a:t>。</a:t>
            </a:r>
            <a:endParaRPr lang="zh-HK" altLang="en-US" dirty="0"/>
          </a:p>
        </p:txBody>
      </p:sp>
      <p:pic>
        <p:nvPicPr>
          <p:cNvPr id="9" name="內容版面配置區 8" descr="一張含有 螢幕擷取畫面, 監視器, 坐, 黑色 的圖片&#10;&#10;自動產生的描述">
            <a:extLst>
              <a:ext uri="{FF2B5EF4-FFF2-40B4-BE49-F238E27FC236}">
                <a16:creationId xmlns:a16="http://schemas.microsoft.com/office/drawing/2014/main" id="{7D1C8E51-F0D3-4C3D-90FE-7641B84F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565" y="1091380"/>
            <a:ext cx="8880870" cy="4403177"/>
          </a:xfrm>
        </p:spPr>
      </p:pic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C0EDBC5D-03C8-4934-BD71-A778552C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dirty="0"/>
              <a:t>1-</a:t>
            </a:r>
            <a:r>
              <a:rPr lang="zh-HK" altLang="en-US" dirty="0"/>
              <a:t>建立课堂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118FF360-A536-4B00-AC92-C27AA0F0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8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93952A-F7C1-4C44-8959-1687CD8D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2187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/>
              <a:t>于右上角按 </a:t>
            </a:r>
            <a:r>
              <a:rPr lang="en-US" altLang="zh-TW" sz="3600" dirty="0"/>
              <a:t>“+”</a:t>
            </a:r>
            <a:r>
              <a:rPr lang="zh-TW" altLang="en-US" sz="3600" dirty="0"/>
              <a:t>，再按 </a:t>
            </a:r>
            <a:r>
              <a:rPr lang="en-US" altLang="zh-TW" sz="3600" dirty="0"/>
              <a:t>“</a:t>
            </a:r>
            <a:r>
              <a:rPr lang="zh-TW" altLang="en-US" sz="3600" dirty="0">
                <a:highlight>
                  <a:srgbClr val="C0C0C0"/>
                </a:highlight>
              </a:rPr>
              <a:t>建立课程</a:t>
            </a:r>
            <a:r>
              <a:rPr lang="en-US" altLang="zh-TW" sz="3600" dirty="0"/>
              <a:t>”</a:t>
            </a:r>
            <a:endParaRPr lang="zh-HK" altLang="en-US" sz="3600" dirty="0"/>
          </a:p>
        </p:txBody>
      </p:sp>
      <p:pic>
        <p:nvPicPr>
          <p:cNvPr id="5" name="內容版面配置區 4" descr="一張含有 螢幕擷取畫面, 監視器, 坐, 黑色 的圖片&#10;&#10;自動產生的描述">
            <a:extLst>
              <a:ext uri="{FF2B5EF4-FFF2-40B4-BE49-F238E27FC236}">
                <a16:creationId xmlns:a16="http://schemas.microsoft.com/office/drawing/2014/main" id="{57FE14C6-BED5-49DE-8C3F-B2FAAD89B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930" y="1128963"/>
            <a:ext cx="8759428" cy="4371725"/>
          </a:xfrm>
        </p:spPr>
      </p:pic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268995F9-B9E2-483A-BB70-248993C8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dirty="0"/>
              <a:t>1-</a:t>
            </a:r>
            <a:r>
              <a:rPr lang="zh-HK" altLang="en-US" dirty="0"/>
              <a:t>建立课堂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B741FD88-5475-45BA-BE49-84DFC01E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9AD1E84-B25A-4CC2-AAE9-FBC141A45B14}"/>
              </a:ext>
            </a:extLst>
          </p:cNvPr>
          <p:cNvSpPr/>
          <p:nvPr/>
        </p:nvSpPr>
        <p:spPr>
          <a:xfrm>
            <a:off x="8027647" y="1307087"/>
            <a:ext cx="1444921" cy="14136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17F891C5-59DF-45FD-BDE5-1E090453D75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8239251" y="1072529"/>
            <a:ext cx="0" cy="4415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7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0C01A1-A4DC-4D08-A13C-1A4DE574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5870"/>
            <a:ext cx="10515600" cy="396767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600" dirty="0"/>
              <a:t>于 </a:t>
            </a:r>
            <a:r>
              <a:rPr lang="en-US" altLang="zh-TW" sz="3600" dirty="0"/>
              <a:t>“</a:t>
            </a:r>
            <a:r>
              <a:rPr lang="zh-TW" altLang="en-US" sz="3600" dirty="0">
                <a:highlight>
                  <a:srgbClr val="C0C0C0"/>
                </a:highlight>
              </a:rPr>
              <a:t>课程名称</a:t>
            </a:r>
            <a:r>
              <a:rPr lang="en-US" altLang="zh-TW" sz="3600" dirty="0"/>
              <a:t>”</a:t>
            </a:r>
            <a:r>
              <a:rPr lang="zh-TW" altLang="en-US" sz="3600" dirty="0"/>
              <a:t>中填入适当名称</a:t>
            </a: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sz="4000" dirty="0"/>
            </a:br>
            <a:br>
              <a:rPr lang="en-US" altLang="zh-TW" sz="4000" dirty="0"/>
            </a:br>
            <a:br>
              <a:rPr lang="en-US" altLang="zh-TW" sz="4000" dirty="0"/>
            </a:br>
            <a:br>
              <a:rPr lang="en-US" altLang="zh-TW" sz="4000" dirty="0"/>
            </a:br>
            <a:br>
              <a:rPr lang="en-US" altLang="zh-TW" sz="4000" dirty="0"/>
            </a:br>
            <a:br>
              <a:rPr lang="en-US" altLang="zh-TW" sz="4000" dirty="0"/>
            </a:br>
            <a:br>
              <a:rPr lang="en-US" altLang="zh-TW" sz="4000" dirty="0"/>
            </a:br>
            <a:r>
              <a:rPr lang="zh-TW" altLang="en-US" sz="3100" dirty="0"/>
              <a:t>*建议填上年份及班别和单元名称</a:t>
            </a:r>
            <a:r>
              <a:rPr lang="en-US" altLang="zh-TW" sz="3100" dirty="0"/>
              <a:t>, </a:t>
            </a:r>
            <a:r>
              <a:rPr lang="zh-TW" altLang="en-US" sz="3100" dirty="0"/>
              <a:t>因所有数据均可一直保留</a:t>
            </a:r>
            <a:br>
              <a:rPr lang="en-US" altLang="zh-TW" sz="4000" dirty="0"/>
            </a:br>
            <a:endParaRPr lang="zh-HK" altLang="en-US" sz="4000" dirty="0"/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9634A35B-8F79-423D-A757-CC2C167F3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071" y="1150144"/>
            <a:ext cx="8741013" cy="4343401"/>
          </a:xfr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365A0E7-F335-486F-B4ED-ABA88862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dirty="0"/>
              <a:t>1-</a:t>
            </a:r>
            <a:r>
              <a:rPr lang="zh-HK" altLang="en-US" dirty="0"/>
              <a:t>建立课堂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474FFF1-8A0F-4219-97EB-2F51B270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5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73182-0CB5-4E11-A8DD-25A92094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71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建立后便会出现此页面</a:t>
            </a:r>
            <a:endParaRPr lang="zh-HK" altLang="en-US" sz="4000" dirty="0"/>
          </a:p>
        </p:txBody>
      </p:sp>
      <p:pic>
        <p:nvPicPr>
          <p:cNvPr id="5" name="內容版面配置區 4" descr="一張含有 螢幕擷取畫面, 監視器, 電腦 的圖片&#10;&#10;自動產生的描述">
            <a:extLst>
              <a:ext uri="{FF2B5EF4-FFF2-40B4-BE49-F238E27FC236}">
                <a16:creationId xmlns:a16="http://schemas.microsoft.com/office/drawing/2014/main" id="{4DDF037B-9EA1-4E79-9342-77812CF06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0219" y="1164431"/>
            <a:ext cx="8719932" cy="4342469"/>
          </a:xfrm>
        </p:spPr>
      </p:pic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6C9FB7B-484E-4C7C-BCAA-5E45EA8C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dirty="0"/>
              <a:t>1-</a:t>
            </a:r>
            <a:r>
              <a:rPr lang="zh-HK" altLang="en-US" dirty="0"/>
              <a:t>建立课堂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76FDEFF-D014-45FD-938A-123CFFC0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D1DD810-A1F2-4BCA-87DC-3C2646897205}"/>
              </a:ext>
            </a:extLst>
          </p:cNvPr>
          <p:cNvSpPr txBox="1"/>
          <p:nvPr/>
        </p:nvSpPr>
        <p:spPr>
          <a:xfrm>
            <a:off x="1514607" y="5506900"/>
            <a:ext cx="919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于</a:t>
            </a:r>
            <a:r>
              <a:rPr lang="en-US" altLang="zh-TW" sz="2400" dirty="0"/>
              <a:t> “</a:t>
            </a:r>
            <a:r>
              <a:rPr lang="zh-TW" altLang="en-US" sz="2400" dirty="0"/>
              <a:t>讯息串</a:t>
            </a:r>
            <a:r>
              <a:rPr lang="en-US" altLang="zh-TW" sz="2400" dirty="0"/>
              <a:t>”</a:t>
            </a:r>
            <a:r>
              <a:rPr lang="zh-TW" altLang="en-US" sz="2400" dirty="0"/>
              <a:t>页面中的 </a:t>
            </a:r>
            <a:r>
              <a:rPr lang="en-US" altLang="zh-TW" sz="2400" dirty="0"/>
              <a:t>“</a:t>
            </a:r>
            <a:r>
              <a:rPr lang="zh-TW" altLang="en-US" sz="2400" dirty="0">
                <a:highlight>
                  <a:srgbClr val="C0C0C0"/>
                </a:highlight>
              </a:rPr>
              <a:t>向全班宣布</a:t>
            </a:r>
            <a:r>
              <a:rPr lang="en-US" altLang="zh-TW" sz="2400" dirty="0"/>
              <a:t>”</a:t>
            </a:r>
            <a:r>
              <a:rPr lang="zh-TW" altLang="en-US" sz="2400" dirty="0"/>
              <a:t>中打入任何想与群组分享之讯息</a:t>
            </a:r>
            <a:endParaRPr lang="zh-HK" altLang="en-US" sz="2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AA1CF03-3CA8-496C-BFF3-AB433C38D417}"/>
              </a:ext>
            </a:extLst>
          </p:cNvPr>
          <p:cNvSpPr/>
          <p:nvPr/>
        </p:nvSpPr>
        <p:spPr>
          <a:xfrm>
            <a:off x="3579063" y="4841271"/>
            <a:ext cx="3881992" cy="712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218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 descr="一張含有 監視器, 螢幕擷取畫面, 螢幕, 黑色 的圖片&#10;&#10;自動產生的描述">
            <a:extLst>
              <a:ext uri="{FF2B5EF4-FFF2-40B4-BE49-F238E27FC236}">
                <a16:creationId xmlns:a16="http://schemas.microsoft.com/office/drawing/2014/main" id="{D60F24C1-D3C0-4FA5-89D2-30BF5D432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"/>
            <a:ext cx="12191980" cy="6858062"/>
          </a:xfrm>
          <a:prstGeom prst="rect">
            <a:avLst/>
          </a:prstGeo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04620C3-77D6-4557-BF68-68CA0F19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2- </a:t>
            </a:r>
            <a:r>
              <a:rPr lang="zh-TW" alt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把其他教师 </a:t>
            </a:r>
            <a:r>
              <a:rPr lang="en-US" altLang="zh-TW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/ </a:t>
            </a:r>
            <a:r>
              <a:rPr lang="zh-TW" alt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学生加入课室</a:t>
            </a:r>
          </a:p>
          <a:p>
            <a:pPr>
              <a:spcAft>
                <a:spcPts val="60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83AF2A-A5F0-4ECA-A7BC-3EA6DCBB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4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55b3c7a221c237b70f9cbff8f18aae0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b3900b343cb2bb8581cb2a7f49c9fb22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34062131-7CF9-4304-88C1-AA93A48E5BE3}"/>
</file>

<file path=customXml/itemProps2.xml><?xml version="1.0" encoding="utf-8"?>
<ds:datastoreItem xmlns:ds="http://schemas.openxmlformats.org/officeDocument/2006/customXml" ds:itemID="{DEE0D6B6-2E52-4401-AA5B-92F07A09DB45}"/>
</file>

<file path=customXml/itemProps3.xml><?xml version="1.0" encoding="utf-8"?>
<ds:datastoreItem xmlns:ds="http://schemas.openxmlformats.org/officeDocument/2006/customXml" ds:itemID="{47A4E52A-876A-4EC5-8D3E-0F293015158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1091</Words>
  <Application>Microsoft Office PowerPoint</Application>
  <PresentationFormat>寬螢幕</PresentationFormat>
  <Paragraphs>125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1" baseType="lpstr">
      <vt:lpstr>Yu Gothic UI Light</vt:lpstr>
      <vt:lpstr>新細明體</vt:lpstr>
      <vt:lpstr>Arial</vt:lpstr>
      <vt:lpstr>Calibri</vt:lpstr>
      <vt:lpstr>Calibri Light</vt:lpstr>
      <vt:lpstr>Times New Roman</vt:lpstr>
      <vt:lpstr>Office 佈景主題</vt:lpstr>
      <vt:lpstr> IT in PE  网上学习平台 教师使用手册</vt:lpstr>
      <vt:lpstr>使用网上学习平台 - 教学步骤</vt:lpstr>
      <vt:lpstr>PowerPoint 簡報</vt:lpstr>
      <vt:lpstr>以Google账户登入网上学习平台</vt:lpstr>
      <vt:lpstr>登入后便出现此画面         首次使用者会询问您身份是老师还是学生，请选老师。</vt:lpstr>
      <vt:lpstr>于右上角按 “+”，再按 “建立课程”</vt:lpstr>
      <vt:lpstr>于 “课程名称”中填入适当名称          *建议填上年份及班别和单元名称, 因所有数据均可一直保留 </vt:lpstr>
      <vt:lpstr>建立后便会出现此页面</vt:lpstr>
      <vt:lpstr>PowerPoint 簡報</vt:lpstr>
      <vt:lpstr>在页面顶端按 “成员”以加入老师及学生</vt:lpstr>
      <vt:lpstr>分别于 老师 及 学生 字段中加入成员</vt:lpstr>
      <vt:lpstr>输入老师/ 学生电邮以加入此群组</vt:lpstr>
      <vt:lpstr>加入后会出现成员列表并显示已受邀</vt:lpstr>
      <vt:lpstr>PowerPoint 簡報</vt:lpstr>
      <vt:lpstr>若学生仍然未能加入群组，可以课程代码加入</vt:lpstr>
      <vt:lpstr>可点撃以放大</vt:lpstr>
      <vt:lpstr>学生登入网上学习平台后按 “+”并输入老师所提供之课程代码</vt:lpstr>
      <vt:lpstr>PowerPoint 簡報</vt:lpstr>
      <vt:lpstr>若想于群组中加入影片，需先于youtube中拣选合适影片并按 “分享”</vt:lpstr>
      <vt:lpstr>按 “复制” 以复制连结并张贴于网上学习平台中</vt:lpstr>
      <vt:lpstr>于网上学习平台讯息串页面中点选 “向全班宣布”并按此制</vt:lpstr>
      <vt:lpstr>贴上YouTube连结，并按 “新增”</vt:lpstr>
      <vt:lpstr>可于文字字段输入有关数据，并按 “张贴”便可</vt:lpstr>
      <vt:lpstr>PowerPoint 簡報</vt:lpstr>
      <vt:lpstr>于网上学习平台页面顶端按 “课堂作业”</vt:lpstr>
      <vt:lpstr>输入标题、内容、分数(满分)及截止日期</vt:lpstr>
      <vt:lpstr>若要批改作业，则需按讯息串中所张贴的讯息</vt:lpstr>
      <vt:lpstr>点选学生名称及选取学生作业</vt:lpstr>
      <vt:lpstr>老师核对作业后可于右方输入成绩及评语，然后按 “发还”</vt:lpstr>
      <vt:lpstr>PowerPoint 簡報</vt:lpstr>
      <vt:lpstr>于 “讯息串”的 “向全班宣布”中点选Google Drive图示</vt:lpstr>
      <vt:lpstr>于Google Drive中点选已设立的Google Form</vt:lpstr>
      <vt:lpstr>学生在进行网上学习时应有的态度和行为</vt:lpstr>
      <vt:lpstr>鸣谢  天水围官立小学     梅浩庭老师  香港教育大学 健康与体育学系 助理教授    周志清博士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 PE  網上教學平台 教學指南</dc:title>
  <dc:creator>Pak Hei Lin</dc:creator>
  <cp:lastModifiedBy>HAU, Siu-yun Winnie</cp:lastModifiedBy>
  <cp:revision>21</cp:revision>
  <cp:lastPrinted>2020-07-21T02:41:04Z</cp:lastPrinted>
  <dcterms:created xsi:type="dcterms:W3CDTF">2020-02-23T14:50:16Z</dcterms:created>
  <dcterms:modified xsi:type="dcterms:W3CDTF">2026-01-13T07:37:13Z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